
<file path=[Content_Types].xml><?xml version="1.0" encoding="utf-8"?>
<Types xmlns="http://schemas.openxmlformats.org/package/2006/content-types"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s/slide22.xml" ContentType="application/vnd.openxmlformats-officedocument.presentationml.slide+xml"/>
  <Override PartName="/ppt/slides/slide28.xml" ContentType="application/vnd.openxmlformats-officedocument.presentationml.slide+xml"/>
  <Override PartName="/ppt/theme/theme2.xml" ContentType="application/vnd.openxmlformats-officedocument.theme+xml"/>
  <Override PartName="/ppt/slides/slide2.xml" ContentType="application/vnd.openxmlformats-officedocument.presentationml.slide+xml"/>
  <Override PartName="/docProps/app.xml" ContentType="application/vnd.openxmlformats-officedocument.extended-properties+xml"/>
  <Override PartName="/ppt/slides/slide30.xml" ContentType="application/vnd.openxmlformats-officedocument.presentationml.slide+xml"/>
  <Override PartName="/ppt/slides/slide11.xml" ContentType="application/vnd.openxmlformats-officedocument.presentationml.slide+xml"/>
  <Override PartName="/ppt/slides/slide18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21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23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Default Extension="xml" ContentType="application/xml"/>
  <Override PartName="/ppt/slides/slide7.xml" ContentType="application/vnd.openxmlformats-officedocument.presentationml.slide+xml"/>
  <Override PartName="/ppt/slides/slide26.xml" ContentType="application/vnd.openxmlformats-officedocument.presentationml.slide+xml"/>
  <Override PartName="/ppt/slideMasters/slideMaster1.xml" ContentType="application/vnd.openxmlformats-officedocument.presentationml.slideMaster+xml"/>
  <Override PartName="/ppt/viewProps.xml" ContentType="application/vnd.openxmlformats-officedocument.presentationml.viewProps+xml"/>
  <Override PartName="/ppt/slides/slide25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notesSlides/notesSlide1.xml" ContentType="application/vnd.openxmlformats-officedocument.presentationml.notesSlide+xml"/>
  <Override PartName="/ppt/theme/theme1.xml" ContentType="application/vnd.openxmlformats-officedocument.theme+xml"/>
  <Override PartName="/ppt/slideLayouts/slideLayout6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5.xml" ContentType="application/vnd.openxmlformats-officedocument.presentationml.slide+xml"/>
  <Override PartName="/ppt/slideLayouts/slideLayout14.xml" ContentType="application/vnd.openxmlformats-officedocument.presentationml.slideLayout+xml"/>
  <Override PartName="/ppt/slides/slide10.xml" ContentType="application/vnd.openxmlformats-officedocument.presentationml.slide+xml"/>
  <Override PartName="/ppt/slideLayouts/slideLayout7.xml" ContentType="application/vnd.openxmlformats-officedocument.presentationml.slideLayout+xml"/>
  <Override PartName="/ppt/presProps.xml" ContentType="application/vnd.openxmlformats-officedocument.presentationml.presProps+xml"/>
  <Default Extension="jpeg" ContentType="image/jpeg"/>
  <Default Extension="png" ContentType="image/png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27.xml" ContentType="application/vnd.openxmlformats-officedocument.presentationml.slide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ppt/slideLayouts/slideLayout13.xml" ContentType="application/vnd.openxmlformats-officedocument.presentationml.slideLayout+xml"/>
  <Override PartName="/ppt/slides/slide8.xml" ContentType="application/vnd.openxmlformats-officedocument.presentationml.slide+xml"/>
  <Override PartName="/ppt/slides/slide31.xml" ContentType="application/vnd.openxmlformats-officedocument.presentationml.slide+xml"/>
  <Override PartName="/ppt/slides/slide15.xml" ContentType="application/vnd.openxmlformats-officedocument.presentationml.slide+xml"/>
  <Default Extension="bin" ContentType="application/vnd.openxmlformats-officedocument.presentationml.printerSettings"/>
  <Override PartName="/ppt/slideLayouts/slideLayout15.xml" ContentType="application/vnd.openxmlformats-officedocument.presentationml.slideLayout+xml"/>
  <Default Extension="rels" ContentType="application/vnd.openxmlformats-package.relationships+xml"/>
  <Override PartName="/ppt/slides/slide9.xml" ContentType="application/vnd.openxmlformats-officedocument.presentationml.slide+xml"/>
  <Override PartName="/ppt/slides/slide24.xml" ContentType="application/vnd.openxmlformats-officedocument.presentationml.slide+xml"/>
  <Override PartName="/ppt/slides/slide6.xml" ContentType="application/vnd.openxmlformats-officedocument.presentationml.slide+xml"/>
  <Override PartName="/ppt/slides/slide16.xml" ContentType="application/vnd.openxmlformats-officedocument.presentationml.slide+xml"/>
  <Override PartName="/ppt/slideLayouts/slideLayout12.xml" ContentType="application/vnd.openxmlformats-officedocument.presentationml.slideLayout+xml"/>
  <Override PartName="/ppt/slides/slide19.xml" ContentType="application/vnd.openxmlformats-officedocument.presentationml.slide+xml"/>
  <Override PartName="/ppt/slides/slide12.xml" ContentType="application/vnd.openxmlformats-officedocument.presentationml.slide+xml"/>
  <Override PartName="/ppt/slides/slide29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notesMasterIdLst>
    <p:notesMasterId r:id="rId33"/>
  </p:notesMasterIdLst>
  <p:sldIdLst>
    <p:sldId id="256" r:id="rId2"/>
    <p:sldId id="270" r:id="rId3"/>
    <p:sldId id="268" r:id="rId4"/>
    <p:sldId id="289" r:id="rId5"/>
    <p:sldId id="290" r:id="rId6"/>
    <p:sldId id="291" r:id="rId7"/>
    <p:sldId id="271" r:id="rId8"/>
    <p:sldId id="269" r:id="rId9"/>
    <p:sldId id="263" r:id="rId10"/>
    <p:sldId id="272" r:id="rId11"/>
    <p:sldId id="275" r:id="rId12"/>
    <p:sldId id="273" r:id="rId13"/>
    <p:sldId id="274" r:id="rId14"/>
    <p:sldId id="276" r:id="rId15"/>
    <p:sldId id="296" r:id="rId16"/>
    <p:sldId id="297" r:id="rId17"/>
    <p:sldId id="277" r:id="rId18"/>
    <p:sldId id="278" r:id="rId19"/>
    <p:sldId id="295" r:id="rId20"/>
    <p:sldId id="284" r:id="rId21"/>
    <p:sldId id="287" r:id="rId22"/>
    <p:sldId id="279" r:id="rId23"/>
    <p:sldId id="285" r:id="rId24"/>
    <p:sldId id="281" r:id="rId25"/>
    <p:sldId id="294" r:id="rId26"/>
    <p:sldId id="280" r:id="rId27"/>
    <p:sldId id="292" r:id="rId28"/>
    <p:sldId id="293" r:id="rId29"/>
    <p:sldId id="282" r:id="rId30"/>
    <p:sldId id="288" r:id="rId31"/>
    <p:sldId id="286" r:id="rId3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lrMru>
    <a:srgbClr val="333333"/>
    <a:srgbClr val="51640B"/>
  </p:clrMru>
  <p:extLst>
    <p:ext uri="{E76CE94A-603C-4142-B9EB-6D1370010A27}">
      <p14:discardImageEditData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0"/>
    </p:ext>
    <p:ext uri="{D31A062A-798A-4329-ABDD-BBA856620510}">
      <p14:defaultImageDpi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5620"/>
    <p:restoredTop sz="90352" autoAdjust="0"/>
  </p:normalViewPr>
  <p:slideViewPr>
    <p:cSldViewPr snapToObjects="1">
      <p:cViewPr varScale="1">
        <p:scale>
          <a:sx n="101" d="100"/>
          <a:sy n="101" d="100"/>
        </p:scale>
        <p:origin x="-1000" y="-8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5" Type="http://schemas.openxmlformats.org/officeDocument/2006/relationships/presProps" Target="presProps.xml"/><Relationship Id="rId31" Type="http://schemas.openxmlformats.org/officeDocument/2006/relationships/slide" Target="slides/slide30.xml"/><Relationship Id="rId34" Type="http://schemas.openxmlformats.org/officeDocument/2006/relationships/printerSettings" Target="printerSettings/printerSettings1.bin"/><Relationship Id="rId7" Type="http://schemas.openxmlformats.org/officeDocument/2006/relationships/slide" Target="slides/slide6.xml"/><Relationship Id="rId3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0" Type="http://schemas.openxmlformats.org/officeDocument/2006/relationships/slide" Target="slides/slide9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9" Type="http://schemas.openxmlformats.org/officeDocument/2006/relationships/slide" Target="slides/slide8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7" Type="http://schemas.openxmlformats.org/officeDocument/2006/relationships/slide" Target="slides/slide26.xml"/><Relationship Id="rId14" Type="http://schemas.openxmlformats.org/officeDocument/2006/relationships/slide" Target="slides/slide13.xml"/><Relationship Id="rId23" Type="http://schemas.openxmlformats.org/officeDocument/2006/relationships/slide" Target="slides/slide22.xml"/><Relationship Id="rId4" Type="http://schemas.openxmlformats.org/officeDocument/2006/relationships/slide" Target="slides/slide3.xml"/><Relationship Id="rId28" Type="http://schemas.openxmlformats.org/officeDocument/2006/relationships/slide" Target="slides/slide27.xml"/><Relationship Id="rId26" Type="http://schemas.openxmlformats.org/officeDocument/2006/relationships/slide" Target="slides/slide25.xml"/><Relationship Id="rId30" Type="http://schemas.openxmlformats.org/officeDocument/2006/relationships/slide" Target="slides/slide29.xml"/><Relationship Id="rId11" Type="http://schemas.openxmlformats.org/officeDocument/2006/relationships/slide" Target="slides/slide10.xml"/><Relationship Id="rId29" Type="http://schemas.openxmlformats.org/officeDocument/2006/relationships/slide" Target="slides/slide28.xml"/><Relationship Id="rId6" Type="http://schemas.openxmlformats.org/officeDocument/2006/relationships/slide" Target="slides/slide5.xml"/><Relationship Id="rId16" Type="http://schemas.openxmlformats.org/officeDocument/2006/relationships/slide" Target="slides/slide15.xml"/><Relationship Id="rId33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9" Type="http://schemas.openxmlformats.org/officeDocument/2006/relationships/slide" Target="slides/slide18.xml"/><Relationship Id="rId38" Type="http://schemas.openxmlformats.org/officeDocument/2006/relationships/tableStyles" Target="tableStyles.xml"/><Relationship Id="rId20" Type="http://schemas.openxmlformats.org/officeDocument/2006/relationships/slide" Target="slides/slide19.xml"/><Relationship Id="rId22" Type="http://schemas.openxmlformats.org/officeDocument/2006/relationships/slide" Target="slides/slide21.xml"/><Relationship Id="rId21" Type="http://schemas.openxmlformats.org/officeDocument/2006/relationships/slide" Target="slides/slide20.xml"/><Relationship Id="rId2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0E2043-33F7-4850-B0C2-60D3C06DDAED}" type="datetimeFigureOut">
              <a:rPr lang="en-US" smtClean="0"/>
              <a:pPr/>
              <a:t>5/26/10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58E3FB-A1EF-4AA0-AB5B-3883E600DEF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2631886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58E3FB-A1EF-4AA0-AB5B-3883E600DEFA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0872558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58E3FB-A1EF-4AA0-AB5B-3883E600DEFA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755648"/>
            <a:ext cx="9144000" cy="87782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33600" y="3035143"/>
            <a:ext cx="7010400" cy="3823447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292608" tIns="91440" rIns="274320" bIns="9144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441ED-22D9-48D6-AD92-DEFB122789E0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24712"/>
            <a:ext cx="8915400" cy="914400"/>
          </a:xfrm>
          <a:solidFill>
            <a:schemeClr val="tx2"/>
          </a:solidFill>
        </p:spPr>
        <p:txBody>
          <a:bodyPr vert="horz" lIns="1188720" tIns="45720" rIns="274320" bIns="45720" rtlCol="0" anchor="ctr">
            <a:norm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487987" y="2048256"/>
            <a:ext cx="3427413" cy="4206240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2039112"/>
            <a:ext cx="4572000" cy="4224528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292608" tIns="274320" rIns="274320" bIns="274320" rtlCol="0" anchor="t" anchorCtr="0">
            <a:normAutofit/>
          </a:bodyPr>
          <a:lstStyle>
            <a:lvl1pPr marL="0" indent="0"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Font typeface="Wingdings 2" pitchFamily="18" charset="2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853AF-F7F3-4F47-AA14-35F560F208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114800"/>
            <a:ext cx="8915400" cy="877824"/>
          </a:xfrm>
        </p:spPr>
        <p:txBody>
          <a:bodyPr tIns="137160" bIns="137160" anchor="b" anchorCtr="0">
            <a:normAutofit/>
          </a:bodyPr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002305"/>
            <a:ext cx="8001000" cy="1855695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92608" tIns="137160" rIns="274320" bIns="137160" rtlCol="0" anchor="t" anchorCtr="0">
            <a:normAutofit/>
          </a:bodyPr>
          <a:lstStyle>
            <a:lvl1pPr marL="0" indent="0" algn="l" defTabSz="914400" rtl="0" eaLnBrk="1" latinLnBrk="0" hangingPunct="1"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27100" y="1129553"/>
            <a:ext cx="7988300" cy="29809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 name="2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114800"/>
            <a:ext cx="8915400" cy="877824"/>
          </a:xfrm>
        </p:spPr>
        <p:txBody>
          <a:bodyPr tIns="137160" bIns="137160" anchor="b" anchorCtr="0">
            <a:normAutofit/>
          </a:bodyPr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002305"/>
            <a:ext cx="8001000" cy="1855695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92608" tIns="137160" rIns="274320" bIns="137160" rtlCol="0" anchor="t" anchorCtr="0">
            <a:normAutofit/>
          </a:bodyPr>
          <a:lstStyle>
            <a:lvl1pPr marL="0" indent="0" algn="l" defTabSz="914400" rtl="0" eaLnBrk="1" latinLnBrk="0" hangingPunct="1"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80094" y="188259"/>
            <a:ext cx="2133600" cy="365125"/>
          </a:xfrm>
          <a:prstGeom prst="rect">
            <a:avLst/>
          </a:prstGeom>
        </p:spPr>
        <p:txBody>
          <a:bodyPr/>
          <a:lstStyle/>
          <a:p>
            <a:fld id="{F012810A-D281-8648-9834-687BBC7364B0}" type="datetimeFigureOut">
              <a:rPr lang="en-US" smtClean="0"/>
              <a:pPr/>
              <a:t>5/26/10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20588" y="188259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27100" y="1129553"/>
            <a:ext cx="3986784" cy="29809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4928616" y="1129553"/>
            <a:ext cx="3986784" cy="29809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 name="3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114800"/>
            <a:ext cx="8915400" cy="877824"/>
          </a:xfrm>
        </p:spPr>
        <p:txBody>
          <a:bodyPr tIns="137160" bIns="137160" anchor="b" anchorCtr="0">
            <a:normAutofit/>
          </a:bodyPr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002305"/>
            <a:ext cx="8001000" cy="1855695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92608" tIns="137160" rIns="274320" bIns="137160" rtlCol="0" anchor="t" anchorCtr="0">
            <a:normAutofit/>
          </a:bodyPr>
          <a:lstStyle>
            <a:lvl1pPr marL="0" indent="0" algn="l" defTabSz="914400" rtl="0" eaLnBrk="1" latinLnBrk="0" hangingPunct="1"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80094" y="188259"/>
            <a:ext cx="2133600" cy="365125"/>
          </a:xfrm>
          <a:prstGeom prst="rect">
            <a:avLst/>
          </a:prstGeom>
        </p:spPr>
        <p:txBody>
          <a:bodyPr/>
          <a:lstStyle/>
          <a:p>
            <a:fld id="{F012810A-D281-8648-9834-687BBC7364B0}" type="datetimeFigureOut">
              <a:rPr lang="en-US" smtClean="0"/>
              <a:pPr/>
              <a:t>5/26/10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20588" y="188259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27100" y="1129553"/>
            <a:ext cx="6601968" cy="29809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7543800" y="1129553"/>
            <a:ext cx="1371600" cy="148132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7543800" y="2629169"/>
            <a:ext cx="1371600" cy="148132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853AF-F7F3-4F47-AA14-35F560F2085F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7" name="Group 13"/>
          <p:cNvGrpSpPr>
            <a:grpSpLocks/>
          </p:cNvGrpSpPr>
          <p:nvPr userDrawn="1"/>
        </p:nvGrpSpPr>
        <p:grpSpPr bwMode="auto">
          <a:xfrm>
            <a:off x="76200" y="117127"/>
            <a:ext cx="2185988" cy="738188"/>
            <a:chOff x="346" y="478"/>
            <a:chExt cx="1377" cy="465"/>
          </a:xfrm>
        </p:grpSpPr>
        <p:sp>
          <p:nvSpPr>
            <p:cNvPr id="8" name="Rectangle 14"/>
            <p:cNvSpPr>
              <a:spLocks noChangeArrowheads="1"/>
            </p:cNvSpPr>
            <p:nvPr userDrawn="1"/>
          </p:nvSpPr>
          <p:spPr bwMode="auto">
            <a:xfrm>
              <a:off x="790" y="478"/>
              <a:ext cx="933" cy="4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1" hangingPunct="1">
                <a:defRPr/>
              </a:pPr>
              <a:r>
                <a:rPr lang="en-US" sz="700" b="0" dirty="0">
                  <a:solidFill>
                    <a:schemeClr val="bg1">
                      <a:lumMod val="75000"/>
                    </a:schemeClr>
                  </a:solidFill>
                  <a:latin typeface="Arial" pitchFamily="30" charset="0"/>
                </a:rPr>
                <a:t>National Aeronautics and </a:t>
              </a:r>
              <a:br>
                <a:rPr lang="en-US" sz="700" b="0" dirty="0">
                  <a:solidFill>
                    <a:schemeClr val="bg1">
                      <a:lumMod val="75000"/>
                    </a:schemeClr>
                  </a:solidFill>
                  <a:latin typeface="Arial" pitchFamily="30" charset="0"/>
                </a:rPr>
              </a:br>
              <a:r>
                <a:rPr lang="en-US" sz="700" b="0" dirty="0">
                  <a:solidFill>
                    <a:schemeClr val="bg1">
                      <a:lumMod val="75000"/>
                    </a:schemeClr>
                  </a:solidFill>
                  <a:latin typeface="Arial" pitchFamily="30" charset="0"/>
                </a:rPr>
                <a:t>Space Administration</a:t>
              </a:r>
            </a:p>
            <a:p>
              <a:pPr eaLnBrk="1" hangingPunct="1">
                <a:defRPr/>
              </a:pPr>
              <a:endParaRPr lang="en-US" sz="700" b="0" dirty="0">
                <a:solidFill>
                  <a:schemeClr val="bg1">
                    <a:lumMod val="75000"/>
                  </a:schemeClr>
                </a:solidFill>
                <a:latin typeface="Arial" pitchFamily="30" charset="0"/>
              </a:endParaRPr>
            </a:p>
            <a:p>
              <a:pPr eaLnBrk="1" hangingPunct="1">
                <a:defRPr/>
              </a:pPr>
              <a:r>
                <a:rPr lang="en-US" sz="700" dirty="0">
                  <a:solidFill>
                    <a:schemeClr val="bg1">
                      <a:lumMod val="75000"/>
                    </a:schemeClr>
                  </a:solidFill>
                  <a:latin typeface="Arial" pitchFamily="30" charset="0"/>
                </a:rPr>
                <a:t>Jet Propulsion Laboratory</a:t>
              </a:r>
            </a:p>
            <a:p>
              <a:pPr eaLnBrk="1" hangingPunct="1">
                <a:defRPr/>
              </a:pPr>
              <a:r>
                <a:rPr lang="en-US" sz="700" b="0" dirty="0">
                  <a:solidFill>
                    <a:schemeClr val="bg1">
                      <a:lumMod val="75000"/>
                    </a:schemeClr>
                  </a:solidFill>
                  <a:latin typeface="Arial" pitchFamily="30" charset="0"/>
                </a:rPr>
                <a:t>California Institute of Technology</a:t>
              </a:r>
            </a:p>
            <a:p>
              <a:pPr eaLnBrk="1" hangingPunct="1">
                <a:defRPr/>
              </a:pPr>
              <a:r>
                <a:rPr lang="en-US" sz="700" b="0" dirty="0">
                  <a:solidFill>
                    <a:schemeClr val="bg1">
                      <a:lumMod val="75000"/>
                    </a:schemeClr>
                  </a:solidFill>
                  <a:latin typeface="Arial" pitchFamily="30" charset="0"/>
                </a:rPr>
                <a:t>Pasadena, California</a:t>
              </a:r>
            </a:p>
          </p:txBody>
        </p:sp>
        <p:grpSp>
          <p:nvGrpSpPr>
            <p:cNvPr id="9" name="Group 15"/>
            <p:cNvGrpSpPr>
              <a:grpSpLocks/>
            </p:cNvGrpSpPr>
            <p:nvPr userDrawn="1"/>
          </p:nvGrpSpPr>
          <p:grpSpPr bwMode="auto">
            <a:xfrm>
              <a:off x="346" y="500"/>
              <a:ext cx="485" cy="409"/>
              <a:chOff x="422" y="190"/>
              <a:chExt cx="485" cy="409"/>
            </a:xfrm>
          </p:grpSpPr>
          <p:sp>
            <p:nvSpPr>
              <p:cNvPr id="10" name="Oval 16"/>
              <p:cNvSpPr>
                <a:spLocks noChangeArrowheads="1"/>
              </p:cNvSpPr>
              <p:nvPr userDrawn="1"/>
            </p:nvSpPr>
            <p:spPr bwMode="auto">
              <a:xfrm>
                <a:off x="454" y="198"/>
                <a:ext cx="370" cy="370"/>
              </a:xfrm>
              <a:prstGeom prst="ellipse">
                <a:avLst/>
              </a:pr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/>
              </a:p>
            </p:txBody>
          </p:sp>
          <p:pic>
            <p:nvPicPr>
              <p:cNvPr id="11" name="Picture 17"/>
              <p:cNvPicPr>
                <a:picLocks noChangeAspect="1" noChangeArrowheads="1"/>
              </p:cNvPicPr>
              <p:nvPr userDrawn="1"/>
            </p:nvPicPr>
            <p:blipFill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422" y="190"/>
                <a:ext cx="485" cy="40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87553" y="1129554"/>
            <a:ext cx="914400" cy="5533278"/>
          </a:xfrm>
        </p:spPr>
        <p:txBody>
          <a:bodyPr vert="eaVert" lIns="274320" tIns="685800" bIns="685800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17600" y="1734671"/>
            <a:ext cx="6426200" cy="454230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80094" y="188259"/>
            <a:ext cx="2133600" cy="365125"/>
          </a:xfrm>
          <a:prstGeom prst="rect">
            <a:avLst/>
          </a:prstGeom>
        </p:spPr>
        <p:txBody>
          <a:bodyPr/>
          <a:lstStyle/>
          <a:p>
            <a:fld id="{F012810A-D281-8648-9834-687BBC7364B0}" type="datetimeFigureOut">
              <a:rPr lang="en-US" smtClean="0"/>
              <a:pPr/>
              <a:t>5/26/10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20588" y="188259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853AF-F7F3-4F47-AA14-35F560F208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853AF-F7F3-4F47-AA14-35F560F2085F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9" name="Group 15"/>
          <p:cNvGrpSpPr>
            <a:grpSpLocks/>
          </p:cNvGrpSpPr>
          <p:nvPr userDrawn="1"/>
        </p:nvGrpSpPr>
        <p:grpSpPr bwMode="auto">
          <a:xfrm>
            <a:off x="76200" y="152052"/>
            <a:ext cx="769938" cy="649288"/>
            <a:chOff x="422" y="190"/>
            <a:chExt cx="485" cy="409"/>
          </a:xfrm>
        </p:grpSpPr>
        <p:sp>
          <p:nvSpPr>
            <p:cNvPr id="10" name="Oval 16"/>
            <p:cNvSpPr>
              <a:spLocks noChangeArrowheads="1"/>
            </p:cNvSpPr>
            <p:nvPr userDrawn="1"/>
          </p:nvSpPr>
          <p:spPr bwMode="auto">
            <a:xfrm>
              <a:off x="454" y="198"/>
              <a:ext cx="370" cy="370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  <p:pic>
          <p:nvPicPr>
            <p:cNvPr id="11" name="Picture 17"/>
            <p:cNvPicPr>
              <a:picLocks noChangeAspect="1" noChangeArrowheads="1"/>
            </p:cNvPicPr>
            <p:nvPr userDrawn="1"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22" y="190"/>
              <a:ext cx="485" cy="4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648200"/>
            <a:ext cx="9144000" cy="914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27100" y="5562600"/>
            <a:ext cx="8216900" cy="1295400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92608" tIns="91440" rIns="274320" bIns="91440" rtlCol="0" anchor="t" anchorCtr="0"/>
          <a:lstStyle>
            <a:lvl1pPr marL="0" indent="0" algn="l" defTabSz="914400" rtl="0" eaLnBrk="1" latinLnBrk="0" hangingPunct="1"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27100" y="762000"/>
            <a:ext cx="7988300" cy="38862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200399"/>
            <a:ext cx="8915400" cy="2286000"/>
          </a:xfrm>
          <a:solidFill>
            <a:schemeClr val="tx2"/>
          </a:solidFill>
        </p:spPr>
        <p:txBody>
          <a:bodyPr vert="horz" lIns="1188720" tIns="45720" rIns="274320" bIns="45720" rtlCol="0" anchor="b" anchorCtr="0">
            <a:norm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5484607"/>
            <a:ext cx="8001000" cy="777240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292608" tIns="91440" rIns="274320" bIns="91440" rtlCol="0" anchor="ctr" anchorCtr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441ED-22D9-48D6-AD92-DEFB122789E0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17600" y="2595563"/>
            <a:ext cx="3566160" cy="368141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7534" y="2595563"/>
            <a:ext cx="3566160" cy="368141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853AF-F7F3-4F47-AA14-35F560F208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588" y="2017713"/>
            <a:ext cx="3566160" cy="877887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588" y="3065929"/>
            <a:ext cx="3566160" cy="3211046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47534" y="2017713"/>
            <a:ext cx="3566160" cy="877887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47534" y="3065929"/>
            <a:ext cx="3566160" cy="3211046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853AF-F7F3-4F47-AA14-35F560F2085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1212028" y="2904565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5238974" y="2904565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1212028" y="2904565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5238974" y="2904565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1212028" y="2904565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5238974" y="2904565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853AF-F7F3-4F47-AA14-35F560F208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580094" y="188259"/>
            <a:ext cx="2133600" cy="365125"/>
          </a:xfrm>
          <a:prstGeom prst="rect">
            <a:avLst/>
          </a:prstGeom>
        </p:spPr>
        <p:txBody>
          <a:bodyPr/>
          <a:lstStyle/>
          <a:p>
            <a:fld id="{F012810A-D281-8648-9834-687BBC7364B0}" type="datetimeFigureOut">
              <a:rPr lang="en-US" smtClean="0"/>
              <a:pPr/>
              <a:t>5/26/10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120588" y="188259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853AF-F7F3-4F47-AA14-35F560F208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24712"/>
            <a:ext cx="8915400" cy="914400"/>
          </a:xfrm>
          <a:solidFill>
            <a:schemeClr val="tx2"/>
          </a:solidFill>
        </p:spPr>
        <p:txBody>
          <a:bodyPr vert="horz" lIns="1188720" tIns="45720" rIns="274320" bIns="45720" rtlCol="0" anchor="ctr">
            <a:norm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47534" y="2590800"/>
            <a:ext cx="3566160" cy="3686175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00952" y="2039111"/>
            <a:ext cx="3566160" cy="4224528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292608" tIns="274320" rIns="274320" bIns="27432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853AF-F7F3-4F47-AA14-35F560F208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4" Type="http://schemas.openxmlformats.org/officeDocument/2006/relationships/slideLayout" Target="../slideLayouts/slideLayout14.xml"/><Relationship Id="rId4" Type="http://schemas.openxmlformats.org/officeDocument/2006/relationships/slideLayout" Target="../slideLayouts/slideLayout4.xml"/><Relationship Id="rId7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6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9" Type="http://schemas.openxmlformats.org/officeDocument/2006/relationships/slideLayout" Target="../slideLayouts/slideLayout9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 userDrawn="1"/>
        </p:nvSpPr>
        <p:spPr>
          <a:xfrm>
            <a:off x="0" y="0"/>
            <a:ext cx="9144000" cy="926158"/>
          </a:xfrm>
          <a:prstGeom prst="rect">
            <a:avLst/>
          </a:prstGeom>
          <a:solidFill>
            <a:srgbClr val="33333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  <a:prstGeom prst="rect">
            <a:avLst/>
          </a:prstGeom>
          <a:noFill/>
          <a:ln>
            <a:noFill/>
          </a:ln>
        </p:spPr>
        <p:txBody>
          <a:bodyPr vert="horz" lIns="1188720" tIns="45720" rIns="27432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1050" y="1510833"/>
            <a:ext cx="7610476" cy="36707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89894" y="6569075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754853AF-F7F3-4F47-AA14-35F560F2085F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6" name="Group 13"/>
          <p:cNvGrpSpPr>
            <a:grpSpLocks/>
          </p:cNvGrpSpPr>
          <p:nvPr userDrawn="1"/>
        </p:nvGrpSpPr>
        <p:grpSpPr bwMode="auto">
          <a:xfrm>
            <a:off x="76200" y="93611"/>
            <a:ext cx="2185988" cy="738188"/>
            <a:chOff x="346" y="478"/>
            <a:chExt cx="1377" cy="465"/>
          </a:xfrm>
        </p:grpSpPr>
        <p:sp>
          <p:nvSpPr>
            <p:cNvPr id="17" name="Rectangle 14"/>
            <p:cNvSpPr>
              <a:spLocks noChangeArrowheads="1"/>
            </p:cNvSpPr>
            <p:nvPr userDrawn="1"/>
          </p:nvSpPr>
          <p:spPr bwMode="auto">
            <a:xfrm>
              <a:off x="790" y="478"/>
              <a:ext cx="933" cy="4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1" hangingPunct="1">
                <a:defRPr/>
              </a:pPr>
              <a:r>
                <a:rPr lang="en-US" sz="700" b="0" dirty="0">
                  <a:solidFill>
                    <a:schemeClr val="bg1">
                      <a:lumMod val="75000"/>
                    </a:schemeClr>
                  </a:solidFill>
                  <a:latin typeface="Arial" pitchFamily="30" charset="0"/>
                </a:rPr>
                <a:t>National Aeronautics and </a:t>
              </a:r>
              <a:br>
                <a:rPr lang="en-US" sz="700" b="0" dirty="0">
                  <a:solidFill>
                    <a:schemeClr val="bg1">
                      <a:lumMod val="75000"/>
                    </a:schemeClr>
                  </a:solidFill>
                  <a:latin typeface="Arial" pitchFamily="30" charset="0"/>
                </a:rPr>
              </a:br>
              <a:r>
                <a:rPr lang="en-US" sz="700" b="0" dirty="0">
                  <a:solidFill>
                    <a:schemeClr val="bg1">
                      <a:lumMod val="75000"/>
                    </a:schemeClr>
                  </a:solidFill>
                  <a:latin typeface="Arial" pitchFamily="30" charset="0"/>
                </a:rPr>
                <a:t>Space Administration</a:t>
              </a:r>
            </a:p>
            <a:p>
              <a:pPr eaLnBrk="1" hangingPunct="1">
                <a:defRPr/>
              </a:pPr>
              <a:endParaRPr lang="en-US" sz="700" b="0" dirty="0">
                <a:solidFill>
                  <a:schemeClr val="bg1">
                    <a:lumMod val="75000"/>
                  </a:schemeClr>
                </a:solidFill>
                <a:latin typeface="Arial" pitchFamily="30" charset="0"/>
              </a:endParaRPr>
            </a:p>
            <a:p>
              <a:pPr eaLnBrk="1" hangingPunct="1">
                <a:defRPr/>
              </a:pPr>
              <a:r>
                <a:rPr lang="en-US" sz="700" dirty="0">
                  <a:solidFill>
                    <a:schemeClr val="bg1">
                      <a:lumMod val="75000"/>
                    </a:schemeClr>
                  </a:solidFill>
                  <a:latin typeface="Arial" pitchFamily="30" charset="0"/>
                </a:rPr>
                <a:t>Jet Propulsion Laboratory</a:t>
              </a:r>
            </a:p>
            <a:p>
              <a:pPr eaLnBrk="1" hangingPunct="1">
                <a:defRPr/>
              </a:pPr>
              <a:r>
                <a:rPr lang="en-US" sz="700" b="0" dirty="0">
                  <a:solidFill>
                    <a:schemeClr val="bg1">
                      <a:lumMod val="75000"/>
                    </a:schemeClr>
                  </a:solidFill>
                  <a:latin typeface="Arial" pitchFamily="30" charset="0"/>
                </a:rPr>
                <a:t>California Institute of Technology</a:t>
              </a:r>
            </a:p>
            <a:p>
              <a:pPr eaLnBrk="1" hangingPunct="1">
                <a:defRPr/>
              </a:pPr>
              <a:r>
                <a:rPr lang="en-US" sz="700" b="0" dirty="0">
                  <a:solidFill>
                    <a:schemeClr val="bg1">
                      <a:lumMod val="75000"/>
                    </a:schemeClr>
                  </a:solidFill>
                  <a:latin typeface="Arial" pitchFamily="30" charset="0"/>
                </a:rPr>
                <a:t>Pasadena, California</a:t>
              </a:r>
            </a:p>
          </p:txBody>
        </p:sp>
        <p:grpSp>
          <p:nvGrpSpPr>
            <p:cNvPr id="18" name="Group 15"/>
            <p:cNvGrpSpPr>
              <a:grpSpLocks/>
            </p:cNvGrpSpPr>
            <p:nvPr userDrawn="1"/>
          </p:nvGrpSpPr>
          <p:grpSpPr bwMode="auto">
            <a:xfrm>
              <a:off x="346" y="500"/>
              <a:ext cx="485" cy="409"/>
              <a:chOff x="422" y="190"/>
              <a:chExt cx="485" cy="409"/>
            </a:xfrm>
          </p:grpSpPr>
          <p:sp>
            <p:nvSpPr>
              <p:cNvPr id="19" name="Oval 16"/>
              <p:cNvSpPr>
                <a:spLocks noChangeArrowheads="1"/>
              </p:cNvSpPr>
              <p:nvPr userDrawn="1"/>
            </p:nvSpPr>
            <p:spPr bwMode="auto">
              <a:xfrm>
                <a:off x="454" y="198"/>
                <a:ext cx="370" cy="370"/>
              </a:xfrm>
              <a:prstGeom prst="ellipse">
                <a:avLst/>
              </a:pr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/>
              </a:p>
            </p:txBody>
          </p:sp>
          <p:pic>
            <p:nvPicPr>
              <p:cNvPr id="20" name="Picture 17"/>
              <p:cNvPicPr>
                <a:picLocks noChangeAspect="1" noChangeArrowheads="1"/>
              </p:cNvPicPr>
              <p:nvPr userDrawn="1"/>
            </p:nvPicPr>
            <p:blipFill>
              <a:blip r:embed="rId17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422" y="190"/>
                <a:ext cx="485" cy="40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marL="0" indent="0" algn="r" defTabSz="914400" rtl="0" eaLnBrk="1" latinLnBrk="0" hangingPunct="1">
        <a:spcBef>
          <a:spcPct val="0"/>
        </a:spcBef>
        <a:buNone/>
        <a:defRPr sz="20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2000"/>
        </a:spcBef>
        <a:buClr>
          <a:schemeClr val="accent1"/>
        </a:buClr>
        <a:buFont typeface="Wingdings 2" pitchFamily="18" charset="2"/>
        <a:buChar char="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Clr>
          <a:schemeClr val="accent1">
            <a:lumMod val="50000"/>
          </a:schemeClr>
        </a:buClr>
        <a:buFont typeface="Wingdings 2" pitchFamily="18" charset="2"/>
        <a:buChar char="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035050" indent="-349250" algn="l" defTabSz="914400" rtl="0" eaLnBrk="1" latinLnBrk="0" hangingPunct="1">
        <a:spcBef>
          <a:spcPts val="600"/>
        </a:spcBef>
        <a:buClr>
          <a:schemeClr val="accent1"/>
        </a:buClr>
        <a:buFont typeface="Wingdings 2" pitchFamily="18" charset="2"/>
        <a:buChar char="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371600" indent="-336550" algn="l" defTabSz="914400" rtl="0" eaLnBrk="1" latinLnBrk="0" hangingPunct="1">
        <a:spcBef>
          <a:spcPts val="600"/>
        </a:spcBef>
        <a:buClr>
          <a:schemeClr val="accent1">
            <a:lumMod val="50000"/>
          </a:schemeClr>
        </a:buClr>
        <a:buFont typeface="Wingdings 2" pitchFamily="18" charset="2"/>
        <a:buChar char="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720850" indent="-349250" algn="l" defTabSz="914400" rtl="0" eaLnBrk="1" latinLnBrk="0" hangingPunct="1">
        <a:spcBef>
          <a:spcPts val="600"/>
        </a:spcBef>
        <a:buClr>
          <a:schemeClr val="accent1"/>
        </a:buClr>
        <a:buFont typeface="Wingdings 2" pitchFamily="18" charset="2"/>
        <a:buChar char="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3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Relationship Id="rId5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3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2"/>
          <p:cNvSpPr txBox="1">
            <a:spLocks/>
          </p:cNvSpPr>
          <p:nvPr/>
        </p:nvSpPr>
        <p:spPr>
          <a:xfrm>
            <a:off x="0" y="0"/>
            <a:ext cx="9144000" cy="403860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vert="horz" lIns="292608" tIns="91440" rIns="274320" bIns="9144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	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2505" y="0"/>
            <a:ext cx="9208508" cy="4954485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-1" y="4916424"/>
            <a:ext cx="9178577" cy="2163826"/>
          </a:xfrm>
        </p:spPr>
        <p:txBody>
          <a:bodyPr/>
          <a:lstStyle/>
          <a:p>
            <a:r>
              <a:rPr lang="en-US" dirty="0" smtClean="0"/>
              <a:t>	</a:t>
            </a:r>
          </a:p>
          <a:p>
            <a:r>
              <a:rPr lang="en-US" dirty="0" smtClean="0"/>
              <a:t>          Michelle Viotti, Manager, NASA Mars Public Engagement Program</a:t>
            </a:r>
          </a:p>
          <a:p>
            <a:endParaRPr lang="en-US" dirty="0" smtClean="0"/>
          </a:p>
          <a:p>
            <a:r>
              <a:rPr lang="en-US" dirty="0" smtClean="0"/>
              <a:t>		                   Gov 2.0, May 26, 2010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25147" y="4038600"/>
            <a:ext cx="9178577" cy="877824"/>
          </a:xfrm>
        </p:spPr>
        <p:txBody>
          <a:bodyPr>
            <a:normAutofit/>
          </a:bodyPr>
          <a:lstStyle/>
          <a:p>
            <a:r>
              <a:rPr lang="en-US" dirty="0" smtClean="0"/>
              <a:t>Citizen Science: </a:t>
            </a:r>
            <a:br>
              <a:rPr lang="en-US" dirty="0" smtClean="0"/>
            </a:br>
            <a:r>
              <a:rPr lang="en-US" dirty="0" smtClean="0"/>
              <a:t>Opening Pathways to Discovery through the Cloud</a:t>
            </a:r>
            <a:endParaRPr lang="en-US" dirty="0"/>
          </a:p>
        </p:txBody>
      </p:sp>
      <p:grpSp>
        <p:nvGrpSpPr>
          <p:cNvPr id="6" name="Group 13"/>
          <p:cNvGrpSpPr>
            <a:grpSpLocks/>
          </p:cNvGrpSpPr>
          <p:nvPr/>
        </p:nvGrpSpPr>
        <p:grpSpPr bwMode="auto">
          <a:xfrm>
            <a:off x="152400" y="152400"/>
            <a:ext cx="2182813" cy="730250"/>
            <a:chOff x="346" y="478"/>
            <a:chExt cx="1375" cy="460"/>
          </a:xfrm>
        </p:grpSpPr>
        <p:sp>
          <p:nvSpPr>
            <p:cNvPr id="8" name="Rectangle 14"/>
            <p:cNvSpPr>
              <a:spLocks noChangeArrowheads="1"/>
            </p:cNvSpPr>
            <p:nvPr/>
          </p:nvSpPr>
          <p:spPr bwMode="auto">
            <a:xfrm>
              <a:off x="790" y="478"/>
              <a:ext cx="931" cy="4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1" hangingPunct="1">
                <a:defRPr/>
              </a:pPr>
              <a:r>
                <a:rPr lang="en-US" sz="700" b="0">
                  <a:latin typeface="Arial" pitchFamily="30" charset="0"/>
                </a:rPr>
                <a:t>National Aeronautics and </a:t>
              </a:r>
              <a:br>
                <a:rPr lang="en-US" sz="700" b="0">
                  <a:latin typeface="Arial" pitchFamily="30" charset="0"/>
                </a:rPr>
              </a:br>
              <a:r>
                <a:rPr lang="en-US" sz="700" b="0">
                  <a:latin typeface="Arial" pitchFamily="30" charset="0"/>
                </a:rPr>
                <a:t>Space Administration</a:t>
              </a:r>
            </a:p>
            <a:p>
              <a:pPr eaLnBrk="1" hangingPunct="1">
                <a:defRPr/>
              </a:pPr>
              <a:endParaRPr lang="en-US" sz="700" b="0">
                <a:latin typeface="Arial" pitchFamily="30" charset="0"/>
              </a:endParaRPr>
            </a:p>
            <a:p>
              <a:pPr eaLnBrk="1" hangingPunct="1">
                <a:defRPr/>
              </a:pPr>
              <a:r>
                <a:rPr lang="en-US" sz="700">
                  <a:latin typeface="Arial" pitchFamily="30" charset="0"/>
                </a:rPr>
                <a:t>Jet Propulsion Laboratory</a:t>
              </a:r>
            </a:p>
            <a:p>
              <a:pPr eaLnBrk="1" hangingPunct="1">
                <a:defRPr/>
              </a:pPr>
              <a:r>
                <a:rPr lang="en-US" sz="700" b="0">
                  <a:latin typeface="Arial" pitchFamily="30" charset="0"/>
                </a:rPr>
                <a:t>California Institute of Technology</a:t>
              </a:r>
            </a:p>
            <a:p>
              <a:pPr eaLnBrk="1" hangingPunct="1">
                <a:defRPr/>
              </a:pPr>
              <a:r>
                <a:rPr lang="en-US" sz="700" b="0">
                  <a:latin typeface="Arial" pitchFamily="30" charset="0"/>
                </a:rPr>
                <a:t>Pasadena, California</a:t>
              </a:r>
            </a:p>
          </p:txBody>
        </p:sp>
        <p:grpSp>
          <p:nvGrpSpPr>
            <p:cNvPr id="9" name="Group 15"/>
            <p:cNvGrpSpPr>
              <a:grpSpLocks/>
            </p:cNvGrpSpPr>
            <p:nvPr/>
          </p:nvGrpSpPr>
          <p:grpSpPr bwMode="auto">
            <a:xfrm>
              <a:off x="346" y="500"/>
              <a:ext cx="485" cy="409"/>
              <a:chOff x="422" y="190"/>
              <a:chExt cx="485" cy="409"/>
            </a:xfrm>
          </p:grpSpPr>
          <p:sp>
            <p:nvSpPr>
              <p:cNvPr id="10" name="Oval 16"/>
              <p:cNvSpPr>
                <a:spLocks noChangeArrowheads="1"/>
              </p:cNvSpPr>
              <p:nvPr/>
            </p:nvSpPr>
            <p:spPr bwMode="auto">
              <a:xfrm>
                <a:off x="454" y="198"/>
                <a:ext cx="370" cy="370"/>
              </a:xfrm>
              <a:prstGeom prst="ellipse">
                <a:avLst/>
              </a:pr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/>
              </a:p>
            </p:txBody>
          </p:sp>
          <p:pic>
            <p:nvPicPr>
              <p:cNvPr id="11" name="Picture 17"/>
              <p:cNvPicPr>
                <a:picLocks noChangeAspect="1" noChangeArrowheads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422" y="190"/>
                <a:ext cx="485" cy="40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Citizen Science is Desired!	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" y="2070100"/>
            <a:ext cx="9029700" cy="4635500"/>
          </a:xfrm>
          <a:prstGeom prst="rect">
            <a:avLst/>
          </a:prstGeom>
        </p:spPr>
      </p:pic>
      <p:sp>
        <p:nvSpPr>
          <p:cNvPr id="4" name="Content Placeholder 2"/>
          <p:cNvSpPr txBox="1">
            <a:spLocks/>
          </p:cNvSpPr>
          <p:nvPr/>
        </p:nvSpPr>
        <p:spPr>
          <a:xfrm>
            <a:off x="685800" y="1066800"/>
            <a:ext cx="8153400" cy="914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 2" pitchFamily="18" charset="2"/>
              <a:buChar char="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Small science teams, no matter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how talented, can use crowd-sourcing for </a:t>
            </a: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useful surveys and analysis</a:t>
            </a: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Opportunities Abound for Citizen Science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582" y="2074846"/>
            <a:ext cx="8368167" cy="4555303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Surface Changes:  Avalanches!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2382" y="1573950"/>
            <a:ext cx="9206381" cy="5005276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Surface Changes:  Gullies!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10247"/>
            <a:ext cx="9144000" cy="5055105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Be A Martian!   In the Cloud!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rcRect r="1148"/>
          <a:stretch>
            <a:fillRect/>
          </a:stretch>
        </p:blipFill>
        <p:spPr>
          <a:xfrm>
            <a:off x="0" y="1814780"/>
            <a:ext cx="9153430" cy="481462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Establishing a Community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535723"/>
            <a:ext cx="8578516" cy="4179277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28600" y="1041400"/>
            <a:ext cx="8534400" cy="5816600"/>
          </a:xfrm>
          <a:prstGeom prst="rect">
            <a:avLst/>
          </a:prstGeom>
          <a:solidFill>
            <a:schemeClr val="tx1"/>
          </a:solidFill>
          <a:ln w="57150" cap="flat" cmpd="sng" algn="ctr">
            <a:solidFill>
              <a:srgbClr val="51640B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Community Codes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750" y="1803400"/>
            <a:ext cx="7810500" cy="2362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750" y="4927600"/>
            <a:ext cx="7670800" cy="1854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9800" y="4191000"/>
            <a:ext cx="4165600" cy="939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82850" y="1193800"/>
            <a:ext cx="4178300" cy="10922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Citizen Identity Protected through Avatars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04562"/>
            <a:ext cx="9178577" cy="4724837"/>
          </a:xfrm>
          <a:prstGeom prst="rect">
            <a:avLst/>
          </a:prstGeom>
        </p:spPr>
      </p:pic>
      <p:sp>
        <p:nvSpPr>
          <p:cNvPr id="4" name="Content Placeholder 2"/>
          <p:cNvSpPr txBox="1">
            <a:spLocks/>
          </p:cNvSpPr>
          <p:nvPr/>
        </p:nvSpPr>
        <p:spPr>
          <a:xfrm>
            <a:off x="685800" y="1066800"/>
            <a:ext cx="8153400" cy="914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 2" pitchFamily="18" charset="2"/>
              <a:buChar char="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Made the decision not to collect data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on participants, who are known only by their “citizen name”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Citizens Gain Reputation with Knowledge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rcRect r="4673"/>
          <a:stretch>
            <a:fillRect/>
          </a:stretch>
        </p:blipFill>
        <p:spPr>
          <a:xfrm>
            <a:off x="838200" y="1981200"/>
            <a:ext cx="7709712" cy="4848396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685800" y="990600"/>
            <a:ext cx="8153400" cy="91440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 2" pitchFamily="18" charset="2"/>
              <a:buChar char="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Through game-like reputation system, with knowledge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may come greater privileges such as opportunities to work with the mission teams</a:t>
            </a: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Show of Appreciation for 45,000+ Early Adopters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213541"/>
            <a:ext cx="8561999" cy="5339659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Open Gov Contributes to National Goal</a:t>
            </a:r>
            <a:r>
              <a:rPr lang="en-US" dirty="0" smtClean="0"/>
              <a:t>:</a:t>
            </a:r>
            <a:br>
              <a:rPr lang="en-US" dirty="0" smtClean="0"/>
            </a:br>
            <a:r>
              <a:rPr lang="en-US" dirty="0" smtClean="0"/>
              <a:t>STEM Literacy</a:t>
            </a:r>
            <a:endParaRPr lang="en-US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rcRect t="1350"/>
          <a:stretch>
            <a:fillRect/>
          </a:stretch>
        </p:blipFill>
        <p:spPr>
          <a:xfrm>
            <a:off x="-5715" y="1949099"/>
            <a:ext cx="9169930" cy="4593027"/>
          </a:xfrm>
          <a:prstGeom prst="rect">
            <a:avLst/>
          </a:prstGeom>
        </p:spPr>
      </p:pic>
      <p:sp>
        <p:nvSpPr>
          <p:cNvPr id="4" name="Content Placeholder 2"/>
          <p:cNvSpPr txBox="1">
            <a:spLocks/>
          </p:cNvSpPr>
          <p:nvPr/>
        </p:nvSpPr>
        <p:spPr>
          <a:xfrm>
            <a:off x="457200" y="990600"/>
            <a:ext cx="8458200" cy="914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 2" pitchFamily="18" charset="2"/>
              <a:buChar char="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Not just access to data, but experience using data—building critical digital-age skills necessary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for a 21</a:t>
            </a:r>
            <a:r>
              <a:rPr kumimoji="0" lang="en-US" sz="2000" b="0" i="0" u="none" strike="noStrike" kern="1200" cap="none" spc="0" normalizeH="0" baseline="3000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st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Century economy</a:t>
            </a: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23856"/>
            <a:ext cx="9144000" cy="914400"/>
          </a:xfrm>
        </p:spPr>
        <p:txBody>
          <a:bodyPr>
            <a:noAutofit/>
          </a:bodyPr>
          <a:lstStyle/>
          <a:p>
            <a:r>
              <a:rPr lang="en-US" sz="2800" dirty="0" smtClean="0"/>
              <a:t>Citizens Access “Tourist Mars Atlas” for Intro</a:t>
            </a:r>
            <a:endParaRPr lang="en-US" sz="28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2573" y="1755795"/>
            <a:ext cx="9223182" cy="5102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0" y="0"/>
            <a:ext cx="9144000" cy="914400"/>
          </a:xfrm>
          <a:prstGeom prst="rect">
            <a:avLst/>
          </a:prstGeom>
          <a:noFill/>
          <a:ln>
            <a:noFill/>
          </a:ln>
        </p:spPr>
        <p:txBody>
          <a:bodyPr vert="horz" lIns="1188720" tIns="45720" rIns="274320" bIns="45720" rtlCol="0" anchor="ctr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Citizens Have a Chance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to Explore Mars Regions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685800" y="990600"/>
            <a:ext cx="8153400" cy="914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 2" pitchFamily="18" charset="2"/>
              <a:buChar char="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Orientation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is key—need to scaffold learning experience so it is not intimidating to new users</a:t>
            </a: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 Call to “Noble Purpose”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rcRect l="776" r="1106"/>
          <a:stretch>
            <a:fillRect/>
          </a:stretch>
        </p:blipFill>
        <p:spPr>
          <a:xfrm>
            <a:off x="-25147" y="1433531"/>
            <a:ext cx="9178577" cy="5272069"/>
          </a:xfrm>
          <a:prstGeom prst="rect">
            <a:avLst/>
          </a:prstGeom>
        </p:spPr>
      </p:pic>
      <p:sp>
        <p:nvSpPr>
          <p:cNvPr id="4" name="Content Placeholder 2"/>
          <p:cNvSpPr txBox="1">
            <a:spLocks/>
          </p:cNvSpPr>
          <p:nvPr/>
        </p:nvSpPr>
        <p:spPr>
          <a:xfrm>
            <a:off x="685800" y="990600"/>
            <a:ext cx="8153400" cy="914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 2" pitchFamily="18" charset="2"/>
              <a:buChar char="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Establishing the authentic need and the narrative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Citizens Help Map Mars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522960" y="2067050"/>
            <a:ext cx="8043606" cy="44703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1609724" y="2073011"/>
            <a:ext cx="7610476" cy="8987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 2" pitchFamily="18" charset="2"/>
              <a:buChar char="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Registering data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from multiple orbital missions</a:t>
            </a: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963" y="990600"/>
            <a:ext cx="8657850" cy="5794036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Citizens Help Count Craters</a:t>
            </a:r>
            <a:endParaRPr lang="en-US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57324" y="1082411"/>
            <a:ext cx="7610476" cy="8987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 2" pitchFamily="18" charset="2"/>
              <a:buChar char="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Assists with Age-dating Surface of </a:t>
            </a: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Mars </a:t>
            </a: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rcRect l="4286" t="9545" b="3791"/>
          <a:stretch>
            <a:fillRect/>
          </a:stretch>
        </p:blipFill>
        <p:spPr>
          <a:xfrm>
            <a:off x="0" y="1588337"/>
            <a:ext cx="9143999" cy="5269663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Citizens Contribute Digital Assets</a:t>
            </a:r>
            <a:endParaRPr lang="en-US" dirty="0"/>
          </a:p>
        </p:txBody>
      </p:sp>
      <p:sp>
        <p:nvSpPr>
          <p:cNvPr id="17" name="Content Placeholder 2"/>
          <p:cNvSpPr txBox="1">
            <a:spLocks/>
          </p:cNvSpPr>
          <p:nvPr/>
        </p:nvSpPr>
        <p:spPr>
          <a:xfrm>
            <a:off x="914400" y="1143000"/>
            <a:ext cx="7610476" cy="914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 2" pitchFamily="18" charset="2"/>
              <a:buChar char="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Potential Result: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More Crowd-sourcing Activities</a:t>
            </a: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685800" marR="0" lvl="1" indent="-3365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>
                  <a:lumMod val="50000"/>
                </a:schemeClr>
              </a:buClr>
              <a:buSzTx/>
              <a:buFont typeface="Wingdings 2" pitchFamily="18" charset="2"/>
              <a:buChar char="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Truly “By the People, for the People”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rcRect l="1660" r="2425"/>
          <a:stretch>
            <a:fillRect/>
          </a:stretch>
        </p:blipFill>
        <p:spPr>
          <a:xfrm>
            <a:off x="76200" y="2362200"/>
            <a:ext cx="9041134" cy="419100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Making Datasets Easily Accessible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50" y="2298700"/>
            <a:ext cx="9055100" cy="2730500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914400" y="1143000"/>
            <a:ext cx="7610476" cy="914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 2" pitchFamily="18" charset="2"/>
              <a:buChar char=""/>
              <a:tabLst/>
              <a:defRPr/>
            </a:pP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Leveraging </a:t>
            </a:r>
            <a:r>
              <a:rPr lang="en-US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f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ree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access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to public data sets in catalogs/information services widely accessed by developers</a:t>
            </a: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Citizens Weigh In with Questions &amp; Votes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rcRect l="4165" r="2467"/>
          <a:stretch>
            <a:fillRect/>
          </a:stretch>
        </p:blipFill>
        <p:spPr>
          <a:xfrm>
            <a:off x="-25147" y="1477876"/>
            <a:ext cx="9213799" cy="5138825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 Categories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1536700"/>
            <a:ext cx="6743591" cy="5168900"/>
          </a:xfrm>
          <a:prstGeom prst="rect">
            <a:avLst/>
          </a:prstGeo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685800" y="914400"/>
            <a:ext cx="8001000" cy="914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 2" pitchFamily="18" charset="2"/>
              <a:buChar char=""/>
              <a:tabLst/>
              <a:defRPr/>
            </a:pPr>
            <a:r>
              <a:rPr lang="en-US" noProof="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Guided approach to managing questions</a:t>
            </a: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 &amp; Voting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rcRect r="1984"/>
          <a:stretch>
            <a:fillRect/>
          </a:stretch>
        </p:blipFill>
        <p:spPr>
          <a:xfrm>
            <a:off x="1143000" y="1706872"/>
            <a:ext cx="6266946" cy="5074928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685800" y="914400"/>
            <a:ext cx="8001000" cy="914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 2" pitchFamily="18" charset="2"/>
              <a:buChar char=""/>
              <a:tabLst/>
              <a:defRPr/>
            </a:pP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Given small staff, </a:t>
            </a:r>
            <a:r>
              <a:rPr lang="en-US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h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elps</a:t>
            </a:r>
            <a:r>
              <a:rPr kumimoji="0" lang="en-US" sz="1800" b="0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manage response time to citizens based on their </a:t>
            </a:r>
            <a:r>
              <a:rPr lang="en-US" noProof="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</a:t>
            </a:r>
            <a:r>
              <a:rPr kumimoji="0" lang="en-US" sz="1800" b="0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riorities</a:t>
            </a: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Citizens Served Video Series from Cloud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rcRect l="3997" r="2502"/>
          <a:stretch>
            <a:fillRect/>
          </a:stretch>
        </p:blipFill>
        <p:spPr>
          <a:xfrm>
            <a:off x="-26113" y="1622155"/>
            <a:ext cx="9220508" cy="5007246"/>
          </a:xfrm>
          <a:prstGeom prst="rect">
            <a:avLst/>
          </a:prstGeom>
        </p:spPr>
      </p:pic>
      <p:sp>
        <p:nvSpPr>
          <p:cNvPr id="4" name="Content Placeholder 2"/>
          <p:cNvSpPr txBox="1">
            <a:spLocks/>
          </p:cNvSpPr>
          <p:nvPr/>
        </p:nvSpPr>
        <p:spPr>
          <a:xfrm>
            <a:off x="685800" y="1066800"/>
            <a:ext cx="8001000" cy="914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 2" pitchFamily="18" charset="2"/>
              <a:buChar char=""/>
              <a:tabLst/>
              <a:defRPr/>
            </a:pPr>
            <a:r>
              <a:rPr lang="en-US" noProof="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Experimenting with HD videos served from the cloud environment</a:t>
            </a: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Open Gov Contributes to National Goal:  </a:t>
            </a:r>
            <a:br>
              <a:rPr lang="en-US" dirty="0" smtClean="0"/>
            </a:br>
            <a:r>
              <a:rPr lang="en-US" dirty="0" smtClean="0"/>
              <a:t>Encouraging STEM Careers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5146" y="1316551"/>
            <a:ext cx="9090563" cy="5529624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 smtClean="0"/>
              <a:t>Future Potential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2286000"/>
            <a:ext cx="7610476" cy="3670767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More activities for students tied to education standards</a:t>
            </a:r>
          </a:p>
          <a:p>
            <a:pPr lvl="1"/>
            <a:r>
              <a:rPr lang="en-US" dirty="0" smtClean="0"/>
              <a:t>Working with data important digital-age skill</a:t>
            </a:r>
          </a:p>
          <a:p>
            <a:pPr lvl="1"/>
            <a:r>
              <a:rPr lang="en-US" dirty="0" smtClean="0"/>
              <a:t>Computer literacy opens up career opportunities</a:t>
            </a:r>
          </a:p>
          <a:p>
            <a:r>
              <a:rPr lang="en-US" dirty="0" smtClean="0"/>
              <a:t>More diverse citizen science activities with expanded data sets, with more social networking </a:t>
            </a:r>
          </a:p>
          <a:p>
            <a:r>
              <a:rPr lang="en-US" dirty="0" smtClean="0"/>
              <a:t>Near-real-time interactions with data returned by next rover to Mars named Curiosity, scheduled to land in 2012</a:t>
            </a:r>
          </a:p>
          <a:p>
            <a:pPr lvl="1"/>
            <a:r>
              <a:rPr lang="en-US" dirty="0" smtClean="0"/>
              <a:t>Mars landings are “Olympic-sized Internet Events,” so capacity to scale up for world-wide interest and access will be key to “data on demand” </a:t>
            </a:r>
          </a:p>
          <a:p>
            <a:pPr>
              <a:buNone/>
            </a:pPr>
            <a:endParaRPr lang="en-US" dirty="0" smtClean="0"/>
          </a:p>
          <a:p>
            <a:endParaRPr lang="en-US" dirty="0" smtClean="0"/>
          </a:p>
          <a:p>
            <a:pPr lvl="1"/>
            <a:endParaRPr lang="en-US" dirty="0" smtClean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rcRect l="3389" r="19145"/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590800"/>
            <a:ext cx="8458200" cy="914400"/>
          </a:xfrm>
          <a:noFill/>
        </p:spPr>
        <p:txBody>
          <a:bodyPr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Questions?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8251" y="3500699"/>
            <a:ext cx="12700" cy="127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Accessible Data - </a:t>
            </a:r>
            <a:r>
              <a:rPr lang="en-US" dirty="0" smtClean="0"/>
              <a:t>?</a:t>
            </a:r>
            <a:br>
              <a:rPr lang="en-US" dirty="0" smtClean="0"/>
            </a:br>
            <a:r>
              <a:rPr lang="en-US" dirty="0" smtClean="0"/>
              <a:t>Yes, but….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599" y="1905000"/>
            <a:ext cx="8793821" cy="4953000"/>
          </a:xfrm>
          <a:prstGeom prst="rect">
            <a:avLst/>
          </a:prstGeo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685800" y="990600"/>
            <a:ext cx="8458200" cy="914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 2" pitchFamily="18" charset="2"/>
              <a:buChar char="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Planetary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Data System: a fantastic </a:t>
            </a: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public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archive of data from NASA planetary missions, designed largely for researchers </a:t>
            </a: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Simple Search:  </a:t>
            </a:r>
            <a:r>
              <a:rPr lang="en-US" dirty="0" smtClean="0"/>
              <a:t>Mars</a:t>
            </a:r>
            <a:br>
              <a:rPr lang="en-US" dirty="0" smtClean="0"/>
            </a:br>
            <a:r>
              <a:rPr lang="en-US" dirty="0" smtClean="0"/>
              <a:t>Results:  Much data available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rcRect r="37051"/>
          <a:stretch>
            <a:fillRect/>
          </a:stretch>
        </p:blipFill>
        <p:spPr>
          <a:xfrm>
            <a:off x="1066800" y="990600"/>
            <a:ext cx="6553200" cy="573910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501302"/>
            <a:ext cx="7493000" cy="5356698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One of the Many Tools for Accessing Mars Data</a:t>
            </a:r>
            <a:endParaRPr lang="en-US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685800" y="990600"/>
            <a:ext cx="8153400" cy="914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 2" pitchFamily="18" charset="2"/>
              <a:buChar char="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Works great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for knowledgeable experts</a:t>
            </a: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“It’s a Civilization Endeavor”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98800"/>
            <a:ext cx="9163576" cy="4640114"/>
          </a:xfrm>
          <a:prstGeom prst="rect">
            <a:avLst/>
          </a:prstGeom>
        </p:spPr>
      </p:pic>
      <p:sp>
        <p:nvSpPr>
          <p:cNvPr id="4" name="Content Placeholder 2"/>
          <p:cNvSpPr txBox="1">
            <a:spLocks/>
          </p:cNvSpPr>
          <p:nvPr/>
        </p:nvSpPr>
        <p:spPr>
          <a:xfrm>
            <a:off x="685800" y="1066800"/>
            <a:ext cx="8153400" cy="914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 2" pitchFamily="18" charset="2"/>
              <a:buChar char=""/>
              <a:tabLst/>
              <a:defRPr/>
            </a:pPr>
            <a:r>
              <a:rPr lang="en-US" sz="2000" noProof="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hilosophy that Mars Exploration belongs to all of us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—not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just for “</a:t>
            </a: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rocket scientists”</a:t>
            </a: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Human-Robotic Partnership: </a:t>
            </a:r>
            <a:br>
              <a:rPr lang="en-US" dirty="0" smtClean="0"/>
            </a:br>
            <a:r>
              <a:rPr lang="en-US" dirty="0" smtClean="0"/>
              <a:t>Extending Our Presence Beyond Our Home World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676400"/>
            <a:ext cx="9151838" cy="4647096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Citizens want to engage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rcRect r="408"/>
          <a:stretch>
            <a:fillRect/>
          </a:stretch>
        </p:blipFill>
        <p:spPr>
          <a:xfrm>
            <a:off x="0" y="1933621"/>
            <a:ext cx="9153430" cy="225737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rcRect r="411"/>
          <a:stretch>
            <a:fillRect/>
          </a:stretch>
        </p:blipFill>
        <p:spPr>
          <a:xfrm>
            <a:off x="-1" y="4191000"/>
            <a:ext cx="9140858" cy="2667000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685800" y="990600"/>
            <a:ext cx="8153400" cy="91440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 2" pitchFamily="18" charset="2"/>
              <a:buChar char="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More than a decade of authentic opportunities for K-14 students, now expanding through virtual teams and social networking</a:t>
            </a: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099886593"/>
      </p:ext>
    </p:extLst>
  </p:cSld>
  <p:clrMapOvr>
    <a:masterClrMapping/>
  </p:clrMapOvr>
</p:sld>
</file>

<file path=ppt/theme/theme1.xml><?xml version="1.0" encoding="utf-8"?>
<a:theme xmlns:a="http://schemas.openxmlformats.org/drawingml/2006/main" name="Perspective">
  <a:themeElements>
    <a:clrScheme name="Perspective">
      <a:dk1>
        <a:sysClr val="windowText" lastClr="000000"/>
      </a:dk1>
      <a:lt1>
        <a:sysClr val="window" lastClr="FFFFFF"/>
      </a:lt1>
      <a:dk2>
        <a:srgbClr val="333333"/>
      </a:dk2>
      <a:lt2>
        <a:srgbClr val="BBC0AC"/>
      </a:lt2>
      <a:accent1>
        <a:srgbClr val="A2C816"/>
      </a:accent1>
      <a:accent2>
        <a:srgbClr val="E07602"/>
      </a:accent2>
      <a:accent3>
        <a:srgbClr val="E4C402"/>
      </a:accent3>
      <a:accent4>
        <a:srgbClr val="7DC1EF"/>
      </a:accent4>
      <a:accent5>
        <a:srgbClr val="21449B"/>
      </a:accent5>
      <a:accent6>
        <a:srgbClr val="A2B170"/>
      </a:accent6>
      <a:hlink>
        <a:srgbClr val="8DA440"/>
      </a:hlink>
      <a:folHlink>
        <a:srgbClr val="4C4F3F"/>
      </a:folHlink>
    </a:clrScheme>
    <a:fontScheme name="Perspective">
      <a:majorFont>
        <a:latin typeface="Century Gothic"/>
        <a:ea typeface=""/>
        <a:cs typeface=""/>
        <a:font script="Jpan" typeface="メイリオ"/>
      </a:majorFont>
      <a:minorFont>
        <a:latin typeface="Century Gothic"/>
        <a:ea typeface=""/>
        <a:cs typeface=""/>
        <a:font script="Jpan" typeface="メイリオ"/>
      </a:minorFont>
    </a:fontScheme>
    <a:fmtScheme name="Perspective">
      <a:fillStyleLst>
        <a:solidFill>
          <a:schemeClr val="phClr"/>
        </a:solidFill>
        <a:solidFill>
          <a:schemeClr val="phClr">
            <a:shade val="90000"/>
          </a:schemeClr>
        </a:solidFill>
        <a:solidFill>
          <a:schemeClr val="phClr">
            <a:shade val="80000"/>
          </a:schemeClr>
        </a:solidFill>
      </a:fillStyleLst>
      <a:lnStyleLst>
        <a:ln w="12700" cap="flat" cmpd="sng" algn="ctr">
          <a:solidFill>
            <a:schemeClr val="phClr"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>
              <a:alpha val="8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bliqueTopRight"/>
            <a:lightRig rig="threePt" dir="tl"/>
          </a:scene3d>
          <a:sp3d>
            <a:bevelT w="25400" h="25400"/>
          </a:sp3d>
        </a:effectStyle>
        <a:effectStyle>
          <a:effectLst/>
          <a:scene3d>
            <a:camera prst="perspectiveFront" fov="4200000"/>
            <a:lightRig rig="balanced" dir="tl">
              <a:rot lat="0" lon="0" rev="18600000"/>
            </a:lightRig>
          </a:scene3d>
          <a:sp3d prstMaterial="metal">
            <a:bevelT w="63500" h="50800" prst="angle"/>
          </a:sp3d>
        </a:effectStyle>
      </a:effectStyleLst>
      <a:bgFillStyleLst>
        <a:solidFill>
          <a:schemeClr val="phClr">
            <a:tint val="90000"/>
          </a:schemeClr>
        </a:solidFill>
        <a:solidFill>
          <a:schemeClr val="phClr">
            <a:tint val="50000"/>
          </a:schemeClr>
        </a:solidFill>
        <a:solidFill>
          <a:schemeClr val="phClr">
            <a:shade val="60000"/>
          </a:schemeClr>
        </a:soli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Perspective.thmx</Template>
  <TotalTime>2299</TotalTime>
  <Words>575</Words>
  <Application>Microsoft Macintosh PowerPoint</Application>
  <PresentationFormat>On-screen Show (4:3)</PresentationFormat>
  <Paragraphs>69</Paragraphs>
  <Slides>31</Slides>
  <Notes>2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2" baseType="lpstr">
      <vt:lpstr>Perspective</vt:lpstr>
      <vt:lpstr>Citizen Science:  Opening Pathways to Discovery through the Cloud</vt:lpstr>
      <vt:lpstr>Open Gov Contributes to National Goal: STEM Literacy</vt:lpstr>
      <vt:lpstr>Open Gov Contributes to National Goal:   Encouraging STEM Careers</vt:lpstr>
      <vt:lpstr>Accessible Data - ? Yes, but….</vt:lpstr>
      <vt:lpstr>Simple Search:  Mars Results:  Much data available</vt:lpstr>
      <vt:lpstr>One of the Many Tools for Accessing Mars Data</vt:lpstr>
      <vt:lpstr>“It’s a Civilization Endeavor”</vt:lpstr>
      <vt:lpstr>Human-Robotic Partnership:  Extending Our Presence Beyond Our Home World</vt:lpstr>
      <vt:lpstr>Citizens want to engage</vt:lpstr>
      <vt:lpstr>Citizen Science is Desired! </vt:lpstr>
      <vt:lpstr>Opportunities Abound for Citizen Science</vt:lpstr>
      <vt:lpstr>Surface Changes:  Avalanches!</vt:lpstr>
      <vt:lpstr>Surface Changes:  Gullies!</vt:lpstr>
      <vt:lpstr>Be A Martian!   In the Cloud!</vt:lpstr>
      <vt:lpstr>Establishing a Community</vt:lpstr>
      <vt:lpstr>Community Codes</vt:lpstr>
      <vt:lpstr>Citizen Identity Protected through Avatars</vt:lpstr>
      <vt:lpstr>Citizens Gain Reputation with Knowledge</vt:lpstr>
      <vt:lpstr>Show of Appreciation for 45,000+ Early Adopters</vt:lpstr>
      <vt:lpstr>Citizens Access “Tourist Mars Atlas” for Intro</vt:lpstr>
      <vt:lpstr>A Call to “Noble Purpose”</vt:lpstr>
      <vt:lpstr>Citizens Help Map Mars</vt:lpstr>
      <vt:lpstr>Citizens Help Count Craters</vt:lpstr>
      <vt:lpstr>Citizens Contribute Digital Assets</vt:lpstr>
      <vt:lpstr>Making Datasets Easily Accessible</vt:lpstr>
      <vt:lpstr>Citizens Weigh In with Questions &amp; Votes</vt:lpstr>
      <vt:lpstr>Question Categories</vt:lpstr>
      <vt:lpstr>Questions &amp; Voting</vt:lpstr>
      <vt:lpstr>Citizens Served Video Series from Cloud</vt:lpstr>
      <vt:lpstr>Future Potential</vt:lpstr>
      <vt:lpstr>Questions?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Carlie Famiglietti</dc:creator>
  <cp:lastModifiedBy>Michelle A Viotti</cp:lastModifiedBy>
  <cp:revision>46</cp:revision>
  <dcterms:created xsi:type="dcterms:W3CDTF">2010-05-26T16:39:19Z</dcterms:created>
  <dcterms:modified xsi:type="dcterms:W3CDTF">2010-05-26T16:54:02Z</dcterms:modified>
</cp:coreProperties>
</file>